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7" r:id="rId3"/>
    <p:sldId id="362" r:id="rId4"/>
    <p:sldId id="364" r:id="rId5"/>
    <p:sldId id="348" r:id="rId6"/>
    <p:sldId id="372" r:id="rId7"/>
    <p:sldId id="374" r:id="rId8"/>
    <p:sldId id="278" r:id="rId9"/>
  </p:sldIdLst>
  <p:sldSz cx="9144000" cy="5143500" type="screen16x9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6F"/>
    <a:srgbClr val="3B0AB6"/>
    <a:srgbClr val="3C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DE480-05CE-4992-A445-0ECEA641CE95}" v="24" dt="2022-08-22T11:32:3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0139" autoAdjust="0"/>
  </p:normalViewPr>
  <p:slideViewPr>
    <p:cSldViewPr>
      <p:cViewPr varScale="1">
        <p:scale>
          <a:sx n="122" d="100"/>
          <a:sy n="122" d="100"/>
        </p:scale>
        <p:origin x="13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5A2E2-384C-4C0B-B320-6AF6A8714849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FE17DE-F0D6-490E-83A6-9231305C54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60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1A9358-7EB5-41D6-A45C-129B093777D6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D3D175-24EC-4917-A86F-19D345680B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C3B68-C086-496B-AF42-EEEF564FAD9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3D175-24EC-4917-A86F-19D345680BF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99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3D175-24EC-4917-A86F-19D345680BF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9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3D175-24EC-4917-A86F-19D345680BF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3D175-24EC-4917-A86F-19D345680BF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5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3D175-24EC-4917-A86F-19D345680BF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9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0" y="0"/>
            <a:ext cx="9144000" cy="411510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75000"/>
                </a:schemeClr>
              </a:gs>
              <a:gs pos="0">
                <a:schemeClr val="accent2">
                  <a:alpha val="54000"/>
                  <a:lumMod val="93000"/>
                </a:schemeClr>
              </a:gs>
              <a:gs pos="9800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Eras Demi ITC" panose="020B08050305040208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Titrez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988" y="4721225"/>
            <a:ext cx="2233612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20ADF0-330A-482A-900F-42CE0EECB3CA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F213-A520-4C24-BF70-B3CF823E23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1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E8B5C4-B5B5-4672-AAC7-E2DE9FE69BFB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A444-810D-447C-ACD0-B6AC7EDDC1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7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275035"/>
            <a:ext cx="1543051" cy="585073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2" y="275035"/>
            <a:ext cx="4476751" cy="585073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C54623-9E3B-4573-917F-9236A08BFBD0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C1D3-675E-4C22-8198-0F5F27DB7D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2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056A-4E40-4555-928C-027B9215D3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77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8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348D-44FD-487F-BF83-43316F02818C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0D7D-6251-463C-9EB5-9ECB1C9D5E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22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A858-9CCD-496A-8FFD-B265504FC7F5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E0F9-D7D5-4C43-859D-7B4408F7E8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39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680B-A0A9-49A9-9B11-32E31B2842E9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03D5-2E1B-4297-AE8C-BD274C90ED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0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F6AA-CD9D-4072-B65F-ACF95C99760A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0245-D35A-4D97-9F6D-502479AAB4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6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8437-439C-49B6-8652-3508750EAABB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10F9-E855-484D-BA58-5FEB593432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4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AB5C-7A84-49FC-A0AE-DF29E7FA4090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F04A-1EE8-420D-AC11-F2A4896784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3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539552" y="185167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E5B5-FBC5-4BCA-935C-1E7272FB26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5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FA19-F520-4BD2-B0F8-33FB74CF1D2A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B894-5B98-4470-BC0B-07A115736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2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F56A-4BD9-4ED4-95E7-C8AED64074E4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01EA-9870-4D6A-8F3D-7226222659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4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2F7B-9928-467A-B6B5-7EB300FF18F7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2D7A-2386-480A-8AA2-41EFB39FC1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230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C8F9-69E2-47EA-A0FD-893798960E69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B23B-9385-47E8-92BC-3123D51D9A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75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01DB-DCF0-4652-AD9A-16C58B13956F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553E-0EF0-4A84-89AC-45F59812C1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A3D9C-E610-432D-AA19-DD56144FF786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AE46-9619-49C7-A004-7F2252E7B4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7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30EEB0-1D1B-4BFA-A999-6CE9FE66993D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AB17-1A64-4194-82AD-9F7734D2D3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3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CB957-D361-4978-B45E-15AF12AC3967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4CF8-8B9B-4B1A-AD81-7E2211F960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2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4B56D4-BD04-4297-A816-469842A28CF0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3AB3-13E2-4C43-B32D-2784E95C5D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2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BEC5-4695-48D0-9A31-8183AC29FD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96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F5746F-4E20-455F-8D97-F0A2A4A50343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9DC4-685A-4B83-88EE-C8A68C5875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4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79388" y="4625975"/>
            <a:ext cx="2232025" cy="387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EE6B17-CCF5-442A-B722-EF0D39D82E48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A072-23E3-49D1-9428-8796294632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1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hyperlink" Target="http://www.uecbv.eu/" TargetMode="Externa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50000">
              <a:srgbClr val="F2F2F2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D177D-2828-4C69-BF89-79FBEDCE5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29" name="ZoneTexte 6"/>
          <p:cNvSpPr txBox="1">
            <a:spLocks noChangeArrowheads="1"/>
          </p:cNvSpPr>
          <p:nvPr userDrawn="1"/>
        </p:nvSpPr>
        <p:spPr bwMode="auto">
          <a:xfrm>
            <a:off x="26988" y="4772025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en-US" sz="1400" dirty="0">
              <a:solidFill>
                <a:srgbClr val="7F7F7F"/>
              </a:solidFill>
              <a:latin typeface="Eras Demi ITC" pitchFamily="34" charset="0"/>
            </a:endParaRPr>
          </a:p>
        </p:txBody>
      </p:sp>
      <p:sp>
        <p:nvSpPr>
          <p:cNvPr id="1030" name="ZoneTexte 9"/>
          <p:cNvSpPr txBox="1">
            <a:spLocks noChangeArrowheads="1"/>
          </p:cNvSpPr>
          <p:nvPr userDrawn="1"/>
        </p:nvSpPr>
        <p:spPr bwMode="auto">
          <a:xfrm>
            <a:off x="3492500" y="4787900"/>
            <a:ext cx="4970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en-US" sz="1400" b="1">
                <a:latin typeface="Gill Sans MT" pitchFamily="34" charset="0"/>
              </a:rPr>
              <a:t>UECBV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4700588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25913"/>
            <a:ext cx="26114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water2return">
            <a:extLst>
              <a:ext uri="{FF2B5EF4-FFF2-40B4-BE49-F238E27FC236}">
                <a16:creationId xmlns:a16="http://schemas.microsoft.com/office/drawing/2014/main" id="{FECB94D5-684B-A5DD-0968-74E14BB12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1047"/>
            <a:ext cx="884723" cy="5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93" r:id="rId3"/>
    <p:sldLayoutId id="2147483794" r:id="rId4"/>
    <p:sldLayoutId id="2147483795" r:id="rId5"/>
    <p:sldLayoutId id="2147483796" r:id="rId6"/>
    <p:sldLayoutId id="2147483779" r:id="rId7"/>
    <p:sldLayoutId id="2147483797" r:id="rId8"/>
    <p:sldLayoutId id="2147483798" r:id="rId9"/>
    <p:sldLayoutId id="2147483799" r:id="rId10"/>
    <p:sldLayoutId id="2147483800" r:id="rId11"/>
    <p:sldLayoutId id="2147483780" r:id="rId12"/>
    <p:sldLayoutId id="21474838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Eras Demi ITC" panose="020B08050305040208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Eras Demi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A4874-7A2E-45A7-B741-B1556653B091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91065-0786-4510-8C7A-DECF35157D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2055" name="Picture 2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572000"/>
            <a:ext cx="6746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ChangeArrowheads="1"/>
          </p:cNvSpPr>
          <p:nvPr/>
        </p:nvSpPr>
        <p:spPr bwMode="auto">
          <a:xfrm>
            <a:off x="1662112" y="843558"/>
            <a:ext cx="5819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Presentation:</a:t>
            </a:r>
            <a:endParaRPr lang="en-US" altLang="fr-FR" sz="24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2400" b="1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2400" b="1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en-US" altLang="fr-FR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0" dirty="0"/>
              <a:t>European Livestock and Meat Trades Union </a:t>
            </a:r>
            <a:r>
              <a:rPr lang="en-GB" dirty="0"/>
              <a:t>– UECBV</a:t>
            </a:r>
          </a:p>
        </p:txBody>
      </p:sp>
      <p:pic>
        <p:nvPicPr>
          <p:cNvPr id="1026" name="Picture 2" descr="water2return">
            <a:extLst>
              <a:ext uri="{FF2B5EF4-FFF2-40B4-BE49-F238E27FC236}">
                <a16:creationId xmlns:a16="http://schemas.microsoft.com/office/drawing/2014/main" id="{36FDD293-7928-DA19-7E1B-554553A2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5606"/>
            <a:ext cx="4765421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73E7ECC9-3A6A-43C4-8D85-CEC328A9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0"/>
              <a:t>European Livestock and Meat Trades Union </a:t>
            </a:r>
            <a:r>
              <a:rPr lang="en-GB"/>
              <a:t>– UECBV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E4A89-A600-3FD7-3A2C-D51C3D3B15D5}"/>
              </a:ext>
            </a:extLst>
          </p:cNvPr>
          <p:cNvSpPr txBox="1"/>
          <p:nvPr/>
        </p:nvSpPr>
        <p:spPr>
          <a:xfrm>
            <a:off x="179512" y="1383618"/>
            <a:ext cx="4464496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32500" lnSpcReduction="20000"/>
          </a:bodyPr>
          <a:lstStyle/>
          <a:p>
            <a:pPr algn="just"/>
            <a:r>
              <a:rPr lang="en-US" sz="4000" dirty="0">
                <a:solidFill>
                  <a:schemeClr val="tx2"/>
                </a:solidFill>
                <a:latin typeface="+mn-lt"/>
              </a:rPr>
              <a:t>Water2REturn is an Innovation Action co-funded by the European Commission under its Horizon 2020 program. </a:t>
            </a:r>
          </a:p>
          <a:p>
            <a:pPr algn="just"/>
            <a:endParaRPr lang="en-US" sz="40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sz="4000" dirty="0">
                <a:solidFill>
                  <a:schemeClr val="tx2"/>
                </a:solidFill>
                <a:latin typeface="+mn-lt"/>
              </a:rPr>
              <a:t>It brings together 15 multidisciplinary actors from 8 different European countries – 9 SMEs, 2 European associations, 1 research center and 3 universities – to implement an integrated solution for slaughterhouse wastewater treatment, as well as for the recovery of nutrients with high market value in the agricultural sector. </a:t>
            </a:r>
          </a:p>
          <a:p>
            <a:pPr algn="just"/>
            <a:endParaRPr lang="en-US" sz="40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sz="4000" dirty="0">
                <a:solidFill>
                  <a:schemeClr val="tx2"/>
                </a:solidFill>
                <a:latin typeface="+mn-lt"/>
              </a:rPr>
              <a:t>It was submitted under the call “Industry 2020 in the Circular Economy” (call identifier H2020-IND- CE-2016- 17), topic “Water in the context of the circular economy” (topic identifier CIRC-02- 2016-2017). </a:t>
            </a:r>
            <a:endParaRPr lang="fr-FR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30913-91CD-FD65-FE4F-DFC84DC66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" t="306" r="4163"/>
          <a:stretch/>
        </p:blipFill>
        <p:spPr>
          <a:xfrm>
            <a:off x="4716016" y="987574"/>
            <a:ext cx="429609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73E7ECC9-3A6A-43C4-8D85-CEC328A9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0"/>
              <a:t>European Livestock and Meat Trades Union </a:t>
            </a:r>
            <a:r>
              <a:rPr lang="en-GB"/>
              <a:t>– UECBV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C313B-C1A7-52B1-D69A-AECE621E1623}"/>
              </a:ext>
            </a:extLst>
          </p:cNvPr>
          <p:cNvSpPr txBox="1"/>
          <p:nvPr/>
        </p:nvSpPr>
        <p:spPr>
          <a:xfrm>
            <a:off x="2663788" y="442914"/>
            <a:ext cx="3816424" cy="4016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algn="ctr" eaLnBrk="1" hangingPunct="1">
              <a:lnSpc>
                <a:spcPct val="150000"/>
              </a:lnSpc>
              <a:spcBef>
                <a:spcPct val="0"/>
              </a:spcBef>
              <a:buClr>
                <a:srgbClr val="990000"/>
              </a:buClr>
              <a:buFontTx/>
              <a:buNone/>
            </a:pPr>
            <a:r>
              <a:rPr lang="en-GB" b="1" dirty="0">
                <a:solidFill>
                  <a:srgbClr val="1B416F"/>
                </a:solidFill>
                <a:latin typeface="Gill Sans MT" panose="020B0502020104020203" pitchFamily="34" charset="0"/>
              </a:rPr>
              <a:t>Members of the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399E5-A347-A37F-FD68-FBFB6D1BB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r="3538" b="3990"/>
          <a:stretch/>
        </p:blipFill>
        <p:spPr>
          <a:xfrm>
            <a:off x="611560" y="915566"/>
            <a:ext cx="8208912" cy="41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326207" y="168977"/>
            <a:ext cx="8301392" cy="6025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295275" y="640788"/>
            <a:ext cx="8568952" cy="2853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50" i="0" dirty="0">
                <a:solidFill>
                  <a:schemeClr val="tx1"/>
                </a:solidFill>
                <a:effectLst/>
                <a:latin typeface="Maven Pro"/>
              </a:rPr>
              <a:t>Development of a demonstrative application for slaughterhouse wastewater treatment and large-scale nutrient recovery.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50" i="0" dirty="0">
                <a:solidFill>
                  <a:schemeClr val="tx1"/>
                </a:solidFill>
                <a:effectLst/>
                <a:latin typeface="Maven Pro"/>
              </a:rPr>
              <a:t>Manufacturing of organic-source fertilizers and biostimulants in production lines built up within Water2REturn project timeframe.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50" i="0" dirty="0">
                <a:solidFill>
                  <a:schemeClr val="tx1"/>
                </a:solidFill>
                <a:effectLst/>
                <a:latin typeface="Maven Pro"/>
              </a:rPr>
              <a:t>Nutrients recovery rates of 90-95 % (N and P) and reduction of wastewater discharged to the environment by 90%.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50" i="0" dirty="0">
                <a:solidFill>
                  <a:schemeClr val="tx1"/>
                </a:solidFill>
                <a:effectLst/>
                <a:latin typeface="Maven Pro"/>
              </a:rPr>
              <a:t>Reduction of waste diverted to landfills by 80%.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50" i="0" dirty="0">
                <a:solidFill>
                  <a:schemeClr val="tx1"/>
                </a:solidFill>
                <a:effectLst/>
                <a:latin typeface="Maven Pro"/>
              </a:rPr>
              <a:t>Biogas upgrading and valorization allowing achievement of self-sufficiency rates and savings of up to 25% in the slaughterhouse.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1"/>
                </a:solidFill>
                <a:latin typeface="Maven Pro"/>
              </a:rPr>
              <a:t>C</a:t>
            </a:r>
            <a:r>
              <a:rPr lang="en-US" sz="1350" i="0" dirty="0">
                <a:solidFill>
                  <a:schemeClr val="tx1"/>
                </a:solidFill>
                <a:effectLst/>
                <a:latin typeface="Maven Pro"/>
              </a:rPr>
              <a:t>reation of new business opportunities and green jobs around nutrient recovery and recycling technologies, especially for SMEs in EU.</a:t>
            </a:r>
          </a:p>
        </p:txBody>
      </p:sp>
      <p:pic>
        <p:nvPicPr>
          <p:cNvPr id="10" name="Picture 2" descr="water2return">
            <a:extLst>
              <a:ext uri="{FF2B5EF4-FFF2-40B4-BE49-F238E27FC236}">
                <a16:creationId xmlns:a16="http://schemas.microsoft.com/office/drawing/2014/main" id="{98372EBC-3FC5-32A9-BB3B-D5AC2E987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1" r="60712" b="18591"/>
          <a:stretch/>
        </p:blipFill>
        <p:spPr bwMode="auto">
          <a:xfrm>
            <a:off x="1547664" y="307580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ater2return">
            <a:extLst>
              <a:ext uri="{FF2B5EF4-FFF2-40B4-BE49-F238E27FC236}">
                <a16:creationId xmlns:a16="http://schemas.microsoft.com/office/drawing/2014/main" id="{8DE7CBCC-CD1B-F928-08CD-D9457FBB4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1" r="60712" b="18591"/>
          <a:stretch/>
        </p:blipFill>
        <p:spPr bwMode="auto">
          <a:xfrm>
            <a:off x="3835781" y="302396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ater2return">
            <a:extLst>
              <a:ext uri="{FF2B5EF4-FFF2-40B4-BE49-F238E27FC236}">
                <a16:creationId xmlns:a16="http://schemas.microsoft.com/office/drawing/2014/main" id="{D78FD2E6-0035-43C8-9F5E-077EDB980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1" r="60712" b="18591"/>
          <a:stretch/>
        </p:blipFill>
        <p:spPr bwMode="auto">
          <a:xfrm>
            <a:off x="6129629" y="307580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A31B78-B85D-F206-73D7-1E51167CB365}"/>
              </a:ext>
            </a:extLst>
          </p:cNvPr>
          <p:cNvSpPr txBox="1"/>
          <p:nvPr/>
        </p:nvSpPr>
        <p:spPr>
          <a:xfrm>
            <a:off x="1727684" y="3354229"/>
            <a:ext cx="1152128" cy="10177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algn="ctr" eaLnBrk="1" hangingPunct="1">
              <a:lnSpc>
                <a:spcPct val="150000"/>
              </a:lnSpc>
              <a:spcBef>
                <a:spcPct val="0"/>
              </a:spcBef>
              <a:buClr>
                <a:srgbClr val="990000"/>
              </a:buClr>
              <a:buFontTx/>
              <a:buNone/>
            </a:pPr>
            <a:r>
              <a:rPr lang="en-US" sz="1500" b="1" i="0" dirty="0">
                <a:solidFill>
                  <a:srgbClr val="1B416F"/>
                </a:solidFill>
                <a:effectLst/>
                <a:latin typeface="Maven Pro"/>
              </a:rPr>
              <a:t>A reduction of costs and emissions.</a:t>
            </a:r>
            <a:endParaRPr lang="fr-BE" sz="1500" b="1" dirty="0">
              <a:solidFill>
                <a:srgbClr val="1B416F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422E4-2CFC-8E61-56D3-04100F9B95B3}"/>
              </a:ext>
            </a:extLst>
          </p:cNvPr>
          <p:cNvSpPr txBox="1"/>
          <p:nvPr/>
        </p:nvSpPr>
        <p:spPr>
          <a:xfrm>
            <a:off x="3871785" y="3354228"/>
            <a:ext cx="1512168" cy="10177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algn="ctr" eaLnBrk="1" hangingPunct="1">
              <a:lnSpc>
                <a:spcPct val="150000"/>
              </a:lnSpc>
              <a:spcBef>
                <a:spcPct val="0"/>
              </a:spcBef>
              <a:buClr>
                <a:srgbClr val="990000"/>
              </a:buClr>
              <a:buFontTx/>
              <a:buNone/>
            </a:pPr>
            <a:r>
              <a:rPr lang="en-US" sz="1450" b="1" dirty="0">
                <a:solidFill>
                  <a:srgbClr val="1B416F"/>
                </a:solidFill>
                <a:latin typeface="Maven Pro"/>
              </a:rPr>
              <a:t>A more efficient use of energy and resources.</a:t>
            </a:r>
            <a:endParaRPr lang="fr-BE" sz="1450" b="1" dirty="0">
              <a:solidFill>
                <a:srgbClr val="1B416F"/>
              </a:solidFill>
              <a:latin typeface="Maven Pr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2F2C31-B894-40AD-70BB-1908AEC58882}"/>
              </a:ext>
            </a:extLst>
          </p:cNvPr>
          <p:cNvSpPr txBox="1"/>
          <p:nvPr/>
        </p:nvSpPr>
        <p:spPr>
          <a:xfrm>
            <a:off x="6309649" y="3307191"/>
            <a:ext cx="1152128" cy="10177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algn="ctr" eaLnBrk="1" hangingPunct="1">
              <a:lnSpc>
                <a:spcPct val="150000"/>
              </a:lnSpc>
              <a:spcBef>
                <a:spcPct val="0"/>
              </a:spcBef>
              <a:buClr>
                <a:srgbClr val="990000"/>
              </a:buClr>
              <a:buFontTx/>
              <a:buNone/>
            </a:pPr>
            <a:r>
              <a:rPr lang="en-US" sz="1500" b="1" i="0" dirty="0">
                <a:solidFill>
                  <a:srgbClr val="1B416F"/>
                </a:solidFill>
                <a:effectLst/>
                <a:latin typeface="Maven Pro"/>
              </a:rPr>
              <a:t>A cascade use of materials.</a:t>
            </a:r>
            <a:endParaRPr lang="fr-BE" sz="1500" b="1" dirty="0">
              <a:solidFill>
                <a:srgbClr val="1B416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6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C52FF-5AA4-B947-DC33-699C60F6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1397" r="934" b="2272"/>
          <a:stretch/>
        </p:blipFill>
        <p:spPr>
          <a:xfrm>
            <a:off x="2009259" y="574170"/>
            <a:ext cx="5125482" cy="4306034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168A7FEC-776A-61F6-6217-69D3D9E09F25}"/>
              </a:ext>
            </a:extLst>
          </p:cNvPr>
          <p:cNvSpPr txBox="1">
            <a:spLocks/>
          </p:cNvSpPr>
          <p:nvPr/>
        </p:nvSpPr>
        <p:spPr>
          <a:xfrm>
            <a:off x="467544" y="51470"/>
            <a:ext cx="8301392" cy="6025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</a:rPr>
              <a:t>Commercial Outcomes Scheme</a:t>
            </a:r>
          </a:p>
        </p:txBody>
      </p:sp>
    </p:spTree>
    <p:extLst>
      <p:ext uri="{BB962C8B-B14F-4D97-AF65-F5344CB8AC3E}">
        <p14:creationId xmlns:p14="http://schemas.microsoft.com/office/powerpoint/2010/main" val="190906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2REturn flow">
            <a:extLst>
              <a:ext uri="{FF2B5EF4-FFF2-40B4-BE49-F238E27FC236}">
                <a16:creationId xmlns:a16="http://schemas.microsoft.com/office/drawing/2014/main" id="{8E56A016-107C-9A71-D60C-056B00E3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64" y="267494"/>
            <a:ext cx="4353272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561138" y="187325"/>
            <a:ext cx="2514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fr-FR" sz="18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2671763" y="3525838"/>
            <a:ext cx="38893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u="sng">
                <a:solidFill>
                  <a:srgbClr val="990000"/>
                </a:solidFill>
                <a:latin typeface="Verdana" pitchFamily="34" charset="0"/>
              </a:rPr>
              <a:t>www.uecbv.eu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BE" altLang="fr-FR" u="sng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u="sng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114425" y="4294188"/>
            <a:ext cx="7002463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9FDB7"/>
                    </a:gs>
                    <a:gs pos="100000">
                      <a:srgbClr val="73B6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800" b="1">
                <a:solidFill>
                  <a:srgbClr val="FFFFFF"/>
                </a:solidFill>
                <a:latin typeface="Gill Sans MT" pitchFamily="34" charset="0"/>
              </a:rPr>
              <a:t>Thank you very much for your attention!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362CE505-767D-235A-7ADD-6C11C065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212"/>
            <a:ext cx="9144000" cy="2203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3000">
              <a:schemeClr val="accent2">
                <a:lumMod val="75000"/>
              </a:schemeClr>
            </a:gs>
            <a:gs pos="0">
              <a:schemeClr val="accent2">
                <a:lumMod val="50000"/>
              </a:schemeClr>
            </a:gs>
            <a:gs pos="98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 sz="2000" b="1" dirty="0">
            <a:solidFill>
              <a:schemeClr val="bg1"/>
            </a:solidFill>
            <a:latin typeface="Eras Demi ITC" panose="020B0805030504020804" pitchFamily="34" charset="0"/>
            <a:ea typeface="Verdana" pitchFamily="34" charset="0"/>
            <a:cs typeface="Verdana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marL="0" algn="ctr" eaLnBrk="1" hangingPunct="1">
          <a:lnSpc>
            <a:spcPct val="150000"/>
          </a:lnSpc>
          <a:spcBef>
            <a:spcPct val="0"/>
          </a:spcBef>
          <a:buClr>
            <a:srgbClr val="990000"/>
          </a:buClr>
          <a:buFontTx/>
          <a:buNone/>
          <a:defRPr sz="4400" b="1" dirty="0" smtClean="0">
            <a:solidFill>
              <a:srgbClr val="990000"/>
            </a:solidFill>
            <a:latin typeface="Gill Sans MT" panose="020B05020201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14948</TotalTime>
  <Words>286</Words>
  <Application>Microsoft Office PowerPoint</Application>
  <PresentationFormat>On-screen Show (16:9)</PresentationFormat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Maven Pro</vt:lpstr>
      <vt:lpstr>Arial</vt:lpstr>
      <vt:lpstr>Calibri</vt:lpstr>
      <vt:lpstr>Eras Demi ITC</vt:lpstr>
      <vt:lpstr>Gill Sans MT</vt:lpstr>
      <vt:lpstr>Tahoma</vt:lpstr>
      <vt:lpstr>Verdana</vt:lpstr>
      <vt:lpstr>Wingdings</vt:lpstr>
      <vt:lpstr>Thème Office</vt:lpstr>
      <vt:lpstr>Conception personnalisée</vt:lpstr>
      <vt:lpstr>European Livestock and Meat Trades Union – UECBV</vt:lpstr>
      <vt:lpstr>European Livestock and Meat Trades Union – UECBV</vt:lpstr>
      <vt:lpstr>European Livestock and Meat Trades Union – UECBV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A.LEGRIX</dc:creator>
  <cp:lastModifiedBy>Sara Lopes</cp:lastModifiedBy>
  <cp:revision>142</cp:revision>
  <cp:lastPrinted>2020-09-11T15:37:58Z</cp:lastPrinted>
  <dcterms:created xsi:type="dcterms:W3CDTF">2017-04-05T07:38:36Z</dcterms:created>
  <dcterms:modified xsi:type="dcterms:W3CDTF">2022-09-12T13:30:56Z</dcterms:modified>
</cp:coreProperties>
</file>